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3" autoAdjust="0"/>
    <p:restoredTop sz="94660"/>
  </p:normalViewPr>
  <p:slideViewPr>
    <p:cSldViewPr snapToGrid="0">
      <p:cViewPr>
        <p:scale>
          <a:sx n="93" d="100"/>
          <a:sy n="93" d="100"/>
        </p:scale>
        <p:origin x="180"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F28788B-EC73-41D6-A569-388ADB2807FE}" type="datetimeFigureOut">
              <a:rPr lang="en-US" smtClean="0"/>
              <a:t>4/30/2018</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EDCC604F-F63B-4990-9360-58B3B6BFF996}" type="slidenum">
              <a:rPr lang="en-US" smtClean="0"/>
              <a:t>‹#›</a:t>
            </a:fld>
            <a:endParaRPr lang="en-US"/>
          </a:p>
        </p:txBody>
      </p:sp>
    </p:spTree>
    <p:extLst>
      <p:ext uri="{BB962C8B-B14F-4D97-AF65-F5344CB8AC3E}">
        <p14:creationId xmlns:p14="http://schemas.microsoft.com/office/powerpoint/2010/main" val="3955523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F28788B-EC73-41D6-A569-388ADB2807FE}" type="datetimeFigureOut">
              <a:rPr lang="en-US" smtClean="0"/>
              <a:t>4/30/2018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CC604F-F63B-4990-9360-58B3B6BFF996}" type="slidenum">
              <a:rPr lang="en-US" smtClean="0"/>
              <a:t>‹#›</a:t>
            </a:fld>
            <a:endParaRPr lang="en-US"/>
          </a:p>
        </p:txBody>
      </p:sp>
    </p:spTree>
    <p:extLst>
      <p:ext uri="{BB962C8B-B14F-4D97-AF65-F5344CB8AC3E}">
        <p14:creationId xmlns:p14="http://schemas.microsoft.com/office/powerpoint/2010/main" val="3748235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28788B-EC73-41D6-A569-388ADB2807FE}" type="datetimeFigureOut">
              <a:rPr lang="en-US" smtClean="0"/>
              <a:t>4/30/2018</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DCC604F-F63B-4990-9360-58B3B6BFF996}" type="slidenum">
              <a:rPr lang="en-US" smtClean="0"/>
              <a:t>‹#›</a:t>
            </a:fld>
            <a:endParaRPr lang="en-US"/>
          </a:p>
        </p:txBody>
      </p:sp>
    </p:spTree>
    <p:extLst>
      <p:ext uri="{BB962C8B-B14F-4D97-AF65-F5344CB8AC3E}">
        <p14:creationId xmlns:p14="http://schemas.microsoft.com/office/powerpoint/2010/main" val="1621100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F28788B-EC73-41D6-A569-388ADB2807FE}" type="datetimeFigureOut">
              <a:rPr lang="en-US" smtClean="0"/>
              <a:t>4/30/2018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CC604F-F63B-4990-9360-58B3B6BFF996}" type="slidenum">
              <a:rPr lang="en-US" smtClean="0"/>
              <a:t>‹#›</a:t>
            </a:fld>
            <a:endParaRPr lang="en-US"/>
          </a:p>
        </p:txBody>
      </p:sp>
    </p:spTree>
    <p:extLst>
      <p:ext uri="{BB962C8B-B14F-4D97-AF65-F5344CB8AC3E}">
        <p14:creationId xmlns:p14="http://schemas.microsoft.com/office/powerpoint/2010/main" val="328608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28788B-EC73-41D6-A569-388ADB2807FE}" type="datetimeFigureOut">
              <a:rPr lang="en-US" smtClean="0"/>
              <a:t>4/30/2018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CC604F-F63B-4990-9360-58B3B6BFF996}" type="slidenum">
              <a:rPr lang="en-US" smtClean="0"/>
              <a:t>‹#›</a:t>
            </a:fld>
            <a:endParaRPr lang="en-US"/>
          </a:p>
        </p:txBody>
      </p:sp>
    </p:spTree>
    <p:extLst>
      <p:ext uri="{BB962C8B-B14F-4D97-AF65-F5344CB8AC3E}">
        <p14:creationId xmlns:p14="http://schemas.microsoft.com/office/powerpoint/2010/main" val="972788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F28788B-EC73-41D6-A569-388ADB2807FE}" type="datetimeFigureOut">
              <a:rPr lang="en-US" smtClean="0"/>
              <a:t>4/30/2018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CC604F-F63B-4990-9360-58B3B6BFF996}" type="slidenum">
              <a:rPr lang="en-US" smtClean="0"/>
              <a:t>‹#›</a:t>
            </a:fld>
            <a:endParaRPr lang="en-US"/>
          </a:p>
        </p:txBody>
      </p:sp>
    </p:spTree>
    <p:extLst>
      <p:ext uri="{BB962C8B-B14F-4D97-AF65-F5344CB8AC3E}">
        <p14:creationId xmlns:p14="http://schemas.microsoft.com/office/powerpoint/2010/main" val="3929329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28788B-EC73-41D6-A569-388ADB2807FE}" type="datetimeFigureOut">
              <a:rPr lang="en-US" smtClean="0"/>
              <a:t>4/30/2018</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EDCC604F-F63B-4990-9360-58B3B6BFF996}" type="slidenum">
              <a:rPr lang="en-US" smtClean="0"/>
              <a:t>‹#›</a:t>
            </a:fld>
            <a:endParaRPr lang="en-US"/>
          </a:p>
        </p:txBody>
      </p:sp>
    </p:spTree>
    <p:extLst>
      <p:ext uri="{BB962C8B-B14F-4D97-AF65-F5344CB8AC3E}">
        <p14:creationId xmlns:p14="http://schemas.microsoft.com/office/powerpoint/2010/main" val="28736160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28788B-EC73-41D6-A569-388ADB2807FE}" type="datetimeFigureOut">
              <a:rPr lang="en-US" smtClean="0"/>
              <a:t>4/30/2018</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EDCC604F-F63B-4990-9360-58B3B6BFF996}" type="slidenum">
              <a:rPr lang="en-US" smtClean="0"/>
              <a:t>‹#›</a:t>
            </a:fld>
            <a:endParaRPr lang="en-US"/>
          </a:p>
        </p:txBody>
      </p:sp>
    </p:spTree>
    <p:extLst>
      <p:ext uri="{BB962C8B-B14F-4D97-AF65-F5344CB8AC3E}">
        <p14:creationId xmlns:p14="http://schemas.microsoft.com/office/powerpoint/2010/main" val="3036888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28788B-EC73-41D6-A569-388ADB2807FE}" type="datetimeFigureOut">
              <a:rPr lang="en-US" smtClean="0"/>
              <a:t>4/30/2018</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EDCC604F-F63B-4990-9360-58B3B6BFF996}" type="slidenum">
              <a:rPr lang="en-US" smtClean="0"/>
              <a:t>‹#›</a:t>
            </a:fld>
            <a:endParaRPr lang="en-US"/>
          </a:p>
        </p:txBody>
      </p:sp>
    </p:spTree>
    <p:extLst>
      <p:ext uri="{BB962C8B-B14F-4D97-AF65-F5344CB8AC3E}">
        <p14:creationId xmlns:p14="http://schemas.microsoft.com/office/powerpoint/2010/main" val="1456121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28788B-EC73-41D6-A569-388ADB2807FE}" type="datetimeFigureOut">
              <a:rPr lang="en-US" smtClean="0"/>
              <a:t>4/30/2018</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EDCC604F-F63B-4990-9360-58B3B6BFF996}" type="slidenum">
              <a:rPr lang="en-US" smtClean="0"/>
              <a:t>‹#›</a:t>
            </a:fld>
            <a:endParaRPr lang="en-US"/>
          </a:p>
        </p:txBody>
      </p:sp>
    </p:spTree>
    <p:extLst>
      <p:ext uri="{BB962C8B-B14F-4D97-AF65-F5344CB8AC3E}">
        <p14:creationId xmlns:p14="http://schemas.microsoft.com/office/powerpoint/2010/main" val="433781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28788B-EC73-41D6-A569-388ADB2807FE}" type="datetimeFigureOut">
              <a:rPr lang="en-US" smtClean="0"/>
              <a:t>4/30/2018</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DCC604F-F63B-4990-9360-58B3B6BFF996}" type="slidenum">
              <a:rPr lang="en-US" smtClean="0"/>
              <a:t>‹#›</a:t>
            </a:fld>
            <a:endParaRPr lang="en-US"/>
          </a:p>
        </p:txBody>
      </p:sp>
    </p:spTree>
    <p:extLst>
      <p:ext uri="{BB962C8B-B14F-4D97-AF65-F5344CB8AC3E}">
        <p14:creationId xmlns:p14="http://schemas.microsoft.com/office/powerpoint/2010/main" val="9037694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28788B-EC73-41D6-A569-388ADB2807FE}" type="datetimeFigureOut">
              <a:rPr lang="en-US" smtClean="0"/>
              <a:t>4/30/2018</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DCC604F-F63B-4990-9360-58B3B6BFF996}" type="slidenum">
              <a:rPr lang="en-US" smtClean="0"/>
              <a:t>‹#›</a:t>
            </a:fld>
            <a:endParaRPr lang="en-US"/>
          </a:p>
        </p:txBody>
      </p:sp>
    </p:spTree>
    <p:extLst>
      <p:ext uri="{BB962C8B-B14F-4D97-AF65-F5344CB8AC3E}">
        <p14:creationId xmlns:p14="http://schemas.microsoft.com/office/powerpoint/2010/main" val="16891256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28788B-EC73-41D6-A569-388ADB2807FE}" type="datetimeFigureOut">
              <a:rPr lang="en-US" smtClean="0"/>
              <a:t>4/30/2018</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DCC604F-F63B-4990-9360-58B3B6BFF996}" type="slidenum">
              <a:rPr lang="en-US" smtClean="0"/>
              <a:t>‹#›</a:t>
            </a:fld>
            <a:endParaRPr lang="en-US"/>
          </a:p>
        </p:txBody>
      </p:sp>
    </p:spTree>
    <p:extLst>
      <p:ext uri="{BB962C8B-B14F-4D97-AF65-F5344CB8AC3E}">
        <p14:creationId xmlns:p14="http://schemas.microsoft.com/office/powerpoint/2010/main" val="29549901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F28788B-EC73-41D6-A569-388ADB2807FE}" type="datetimeFigureOut">
              <a:rPr lang="en-US" smtClean="0"/>
              <a:t>4/30/2018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CC604F-F63B-4990-9360-58B3B6BFF996}" type="slidenum">
              <a:rPr lang="en-US" smtClean="0"/>
              <a:t>‹#›</a:t>
            </a:fld>
            <a:endParaRPr lang="en-US"/>
          </a:p>
        </p:txBody>
      </p:sp>
    </p:spTree>
    <p:extLst>
      <p:ext uri="{BB962C8B-B14F-4D97-AF65-F5344CB8AC3E}">
        <p14:creationId xmlns:p14="http://schemas.microsoft.com/office/powerpoint/2010/main" val="27012588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F28788B-EC73-41D6-A569-388ADB2807FE}" type="datetimeFigureOut">
              <a:rPr lang="en-US" smtClean="0"/>
              <a:t>4/30/2018</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EDCC604F-F63B-4990-9360-58B3B6BFF996}" type="slidenum">
              <a:rPr lang="en-US" smtClean="0"/>
              <a:t>‹#›</a:t>
            </a:fld>
            <a:endParaRPr lang="en-US"/>
          </a:p>
        </p:txBody>
      </p:sp>
    </p:spTree>
    <p:extLst>
      <p:ext uri="{BB962C8B-B14F-4D97-AF65-F5344CB8AC3E}">
        <p14:creationId xmlns:p14="http://schemas.microsoft.com/office/powerpoint/2010/main" val="37718430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F28788B-EC73-41D6-A569-388ADB2807FE}" type="datetimeFigureOut">
              <a:rPr lang="en-US" smtClean="0"/>
              <a:t>4/30/2018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CC604F-F63B-4990-9360-58B3B6BFF996}" type="slidenum">
              <a:rPr lang="en-US" smtClean="0"/>
              <a:t>‹#›</a:t>
            </a:fld>
            <a:endParaRPr lang="en-US"/>
          </a:p>
        </p:txBody>
      </p:sp>
    </p:spTree>
    <p:extLst>
      <p:ext uri="{BB962C8B-B14F-4D97-AF65-F5344CB8AC3E}">
        <p14:creationId xmlns:p14="http://schemas.microsoft.com/office/powerpoint/2010/main" val="34430676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5F28788B-EC73-41D6-A569-388ADB2807FE}" type="datetimeFigureOut">
              <a:rPr lang="en-US" smtClean="0"/>
              <a:t>4/30/2018</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EDCC604F-F63B-4990-9360-58B3B6BFF996}" type="slidenum">
              <a:rPr lang="en-US" smtClean="0"/>
              <a:t>‹#›</a:t>
            </a:fld>
            <a:endParaRPr lang="en-US"/>
          </a:p>
        </p:txBody>
      </p:sp>
    </p:spTree>
    <p:extLst>
      <p:ext uri="{BB962C8B-B14F-4D97-AF65-F5344CB8AC3E}">
        <p14:creationId xmlns:p14="http://schemas.microsoft.com/office/powerpoint/2010/main" val="35230458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5F28788B-EC73-41D6-A569-388ADB2807FE}" type="datetimeFigureOut">
              <a:rPr lang="en-US" smtClean="0"/>
              <a:t>4/30/2018</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EDCC604F-F63B-4990-9360-58B3B6BFF996}" type="slidenum">
              <a:rPr lang="en-US" smtClean="0"/>
              <a:t>‹#›</a:t>
            </a:fld>
            <a:endParaRPr lang="en-US"/>
          </a:p>
        </p:txBody>
      </p:sp>
    </p:spTree>
    <p:extLst>
      <p:ext uri="{BB962C8B-B14F-4D97-AF65-F5344CB8AC3E}">
        <p14:creationId xmlns:p14="http://schemas.microsoft.com/office/powerpoint/2010/main" val="1685766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anose="02020603050405020304" pitchFamily="18" charset="0"/>
                <a:cs typeface="Times New Roman" panose="02020603050405020304" pitchFamily="18" charset="0"/>
              </a:rPr>
              <a:t>ISLAM RELIGION</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r>
              <a:rPr lang="en-US" sz="3200" dirty="0" smtClean="0">
                <a:latin typeface="Times New Roman" panose="02020603050405020304" pitchFamily="18" charset="0"/>
                <a:cs typeface="Times New Roman" panose="02020603050405020304" pitchFamily="18" charset="0"/>
              </a:rPr>
              <a:t>SOURCE OF ISLAM</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3462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latin typeface="Times New Roman" panose="02020603050405020304" pitchFamily="18" charset="0"/>
                <a:cs typeface="Times New Roman" panose="02020603050405020304" pitchFamily="18" charset="0"/>
              </a:rPr>
              <a:t>INTRODUCTION</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Islam is one of the religions still widely practiced in the world today</a:t>
            </a:r>
          </a:p>
          <a:p>
            <a:r>
              <a:rPr lang="en-US" sz="2000" dirty="0" smtClean="0">
                <a:latin typeface="Times New Roman" panose="02020603050405020304" pitchFamily="18" charset="0"/>
                <a:cs typeface="Times New Roman" panose="02020603050405020304" pitchFamily="18" charset="0"/>
              </a:rPr>
              <a:t>It is a religion that guides its followers in every aspect of their lives</a:t>
            </a:r>
          </a:p>
          <a:p>
            <a:r>
              <a:rPr lang="en-US" sz="2000" dirty="0" smtClean="0">
                <a:latin typeface="Times New Roman" panose="02020603050405020304" pitchFamily="18" charset="0"/>
                <a:cs typeface="Times New Roman" panose="02020603050405020304" pitchFamily="18" charset="0"/>
              </a:rPr>
              <a:t>Islam was sent to mankind through prophet Muhammad</a:t>
            </a:r>
          </a:p>
          <a:p>
            <a:r>
              <a:rPr lang="en-US" sz="2000" dirty="0" smtClean="0">
                <a:latin typeface="Times New Roman" panose="02020603050405020304" pitchFamily="18" charset="0"/>
                <a:cs typeface="Times New Roman" panose="02020603050405020304" pitchFamily="18" charset="0"/>
              </a:rPr>
              <a:t>The religion promotes the sense of brotherhood and equality in the society</a:t>
            </a:r>
          </a:p>
          <a:p>
            <a:r>
              <a:rPr lang="en-US" sz="2000" dirty="0" smtClean="0">
                <a:latin typeface="Times New Roman" panose="02020603050405020304" pitchFamily="18" charset="0"/>
                <a:cs typeface="Times New Roman" panose="02020603050405020304" pitchFamily="18" charset="0"/>
              </a:rPr>
              <a:t>It is a religion of peace</a:t>
            </a:r>
          </a:p>
          <a:p>
            <a:r>
              <a:rPr lang="en-US" sz="2000" dirty="0" smtClean="0">
                <a:latin typeface="Times New Roman" panose="02020603050405020304" pitchFamily="18" charset="0"/>
                <a:cs typeface="Times New Roman" panose="02020603050405020304" pitchFamily="18" charset="0"/>
              </a:rPr>
              <a:t>The Qur’an and the Hadith state clearly the course of action that a Muslim should follow</a:t>
            </a:r>
          </a:p>
        </p:txBody>
      </p:sp>
    </p:spTree>
    <p:extLst>
      <p:ext uri="{BB962C8B-B14F-4D97-AF65-F5344CB8AC3E}">
        <p14:creationId xmlns:p14="http://schemas.microsoft.com/office/powerpoint/2010/main" val="13011512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HISTORY OF ISLAM</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10000"/>
          </a:bodyPr>
          <a:lstStyle/>
          <a:p>
            <a:r>
              <a:rPr lang="en-US" sz="2400" dirty="0" smtClean="0">
                <a:latin typeface="Times New Roman" panose="02020603050405020304" pitchFamily="18" charset="0"/>
                <a:cs typeface="Times New Roman" panose="02020603050405020304" pitchFamily="18" charset="0"/>
              </a:rPr>
              <a:t>Islam history concerns political, economic, social and cultural developments of the Islam civilization</a:t>
            </a:r>
          </a:p>
          <a:p>
            <a:r>
              <a:rPr lang="en-US" sz="2400" dirty="0" smtClean="0">
                <a:latin typeface="Times New Roman" panose="02020603050405020304" pitchFamily="18" charset="0"/>
                <a:cs typeface="Times New Roman" panose="02020603050405020304" pitchFamily="18" charset="0"/>
              </a:rPr>
              <a:t>Historians believe that Islam originated in Mecca and Medina in the 7</a:t>
            </a:r>
            <a:r>
              <a:rPr lang="en-US" sz="2400" baseline="30000" dirty="0" smtClean="0">
                <a:latin typeface="Times New Roman" panose="02020603050405020304" pitchFamily="18" charset="0"/>
                <a:cs typeface="Times New Roman" panose="02020603050405020304" pitchFamily="18" charset="0"/>
              </a:rPr>
              <a:t>th</a:t>
            </a:r>
            <a:r>
              <a:rPr lang="en-US" sz="2400" dirty="0" smtClean="0">
                <a:latin typeface="Times New Roman" panose="02020603050405020304" pitchFamily="18" charset="0"/>
                <a:cs typeface="Times New Roman" panose="02020603050405020304" pitchFamily="18" charset="0"/>
              </a:rPr>
              <a:t> century</a:t>
            </a:r>
          </a:p>
          <a:p>
            <a:r>
              <a:rPr lang="en-US" sz="2400" dirty="0" smtClean="0">
                <a:latin typeface="Times New Roman" panose="02020603050405020304" pitchFamily="18" charset="0"/>
                <a:cs typeface="Times New Roman" panose="02020603050405020304" pitchFamily="18" charset="0"/>
              </a:rPr>
              <a:t>They believe that Muhammad was born in Mecca around the year 570. </a:t>
            </a:r>
            <a:r>
              <a:rPr lang="en-US" sz="2400" dirty="0">
                <a:latin typeface="Times New Roman" panose="02020603050405020304" pitchFamily="18" charset="0"/>
                <a:cs typeface="Times New Roman" panose="02020603050405020304" pitchFamily="18" charset="0"/>
              </a:rPr>
              <a:t>H</a:t>
            </a:r>
            <a:r>
              <a:rPr lang="en-US" sz="2400" dirty="0" smtClean="0">
                <a:latin typeface="Times New Roman" panose="02020603050405020304" pitchFamily="18" charset="0"/>
                <a:cs typeface="Times New Roman" panose="02020603050405020304" pitchFamily="18" charset="0"/>
              </a:rPr>
              <a:t>is family belonged to </a:t>
            </a:r>
            <a:r>
              <a:rPr lang="en-US" sz="2400" dirty="0" err="1" smtClean="0">
                <a:latin typeface="Times New Roman" panose="02020603050405020304" pitchFamily="18" charset="0"/>
                <a:cs typeface="Times New Roman" panose="02020603050405020304" pitchFamily="18" charset="0"/>
              </a:rPr>
              <a:t>Quraysh</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At forty years, Muhammad started receiving what Muslims consider to be divine revelations delivered through the angel Gabriel,  which later formed the Quran</a:t>
            </a:r>
          </a:p>
          <a:p>
            <a:r>
              <a:rPr lang="en-US" sz="2400" dirty="0" smtClean="0">
                <a:latin typeface="Times New Roman" panose="02020603050405020304" pitchFamily="18" charset="0"/>
                <a:cs typeface="Times New Roman" panose="02020603050405020304" pitchFamily="18" charset="0"/>
              </a:rPr>
              <a:t>Starting in about 613, he began preaching throughout Mecca the messages he received. He taught that there was no other God but Allah and Muslims should devote their lives to this God   </a:t>
            </a:r>
          </a:p>
          <a:p>
            <a:pPr marL="0" indent="0">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1323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latin typeface="Times New Roman" panose="02020603050405020304" pitchFamily="18" charset="0"/>
                <a:cs typeface="Times New Roman" panose="02020603050405020304" pitchFamily="18" charset="0"/>
              </a:rPr>
              <a:t>HIJRA</a:t>
            </a:r>
            <a:endParaRPr lang="en-US" sz="4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Muhammad traveled from Mecca to Medina in 622 with his supporters</a:t>
            </a:r>
          </a:p>
          <a:p>
            <a:r>
              <a:rPr lang="en-US" sz="2400" dirty="0" smtClean="0">
                <a:latin typeface="Times New Roman" panose="02020603050405020304" pitchFamily="18" charset="0"/>
                <a:cs typeface="Times New Roman" panose="02020603050405020304" pitchFamily="18" charset="0"/>
              </a:rPr>
              <a:t>This journey is still know as </a:t>
            </a:r>
            <a:r>
              <a:rPr lang="en-US" sz="2400" dirty="0" err="1" smtClean="0">
                <a:latin typeface="Times New Roman" panose="02020603050405020304" pitchFamily="18" charset="0"/>
                <a:cs typeface="Times New Roman" panose="02020603050405020304" pitchFamily="18" charset="0"/>
              </a:rPr>
              <a:t>Hijrah</a:t>
            </a:r>
            <a:r>
              <a:rPr lang="en-US" sz="2400" dirty="0" smtClean="0">
                <a:latin typeface="Times New Roman" panose="02020603050405020304" pitchFamily="18" charset="0"/>
                <a:cs typeface="Times New Roman" panose="02020603050405020304" pitchFamily="18" charset="0"/>
              </a:rPr>
              <a:t> </a:t>
            </a:r>
          </a:p>
          <a:p>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I</a:t>
            </a:r>
            <a:r>
              <a:rPr lang="en-US" sz="2400" dirty="0" smtClean="0">
                <a:latin typeface="Times New Roman" panose="02020603050405020304" pitchFamily="18" charset="0"/>
                <a:cs typeface="Times New Roman" panose="02020603050405020304" pitchFamily="18" charset="0"/>
              </a:rPr>
              <a:t>t marks the beginning of the Islamic calendar</a:t>
            </a:r>
          </a:p>
          <a:p>
            <a:r>
              <a:rPr lang="en-US" sz="2400" dirty="0" smtClean="0">
                <a:latin typeface="Times New Roman" panose="02020603050405020304" pitchFamily="18" charset="0"/>
                <a:cs typeface="Times New Roman" panose="02020603050405020304" pitchFamily="18" charset="0"/>
              </a:rPr>
              <a:t>Muhammad and his followers returned to Mecca and conquered the region</a:t>
            </a:r>
          </a:p>
          <a:p>
            <a:r>
              <a:rPr lang="en-US" sz="2400" dirty="0" smtClean="0">
                <a:latin typeface="Times New Roman" panose="02020603050405020304" pitchFamily="18" charset="0"/>
                <a:cs typeface="Times New Roman" panose="02020603050405020304" pitchFamily="18" charset="0"/>
              </a:rPr>
              <a:t>He continued to preach until his death in 632 </a:t>
            </a:r>
          </a:p>
          <a:p>
            <a:endParaRPr lang="en-US" sz="2400" dirty="0" smtClean="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2193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latin typeface="Times New Roman" panose="02020603050405020304" pitchFamily="18" charset="0"/>
                <a:cs typeface="Times New Roman" panose="02020603050405020304" pitchFamily="18" charset="0"/>
              </a:rPr>
              <a:t>ABU BAKR</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anose="02020603050405020304" pitchFamily="18" charset="0"/>
                <a:cs typeface="Times New Roman" panose="02020603050405020304" pitchFamily="18" charset="0"/>
              </a:rPr>
              <a:t>After the death of Muhammad, Islam began to spread rapidly</a:t>
            </a:r>
          </a:p>
          <a:p>
            <a:r>
              <a:rPr lang="en-US" dirty="0" smtClean="0">
                <a:latin typeface="Times New Roman" panose="02020603050405020304" pitchFamily="18" charset="0"/>
                <a:cs typeface="Times New Roman" panose="02020603050405020304" pitchFamily="18" charset="0"/>
              </a:rPr>
              <a:t>A series of leaders called Caliphs became Muhammad’s successor</a:t>
            </a:r>
          </a:p>
          <a:p>
            <a:r>
              <a:rPr lang="en-US" dirty="0" smtClean="0">
                <a:latin typeface="Times New Roman" panose="02020603050405020304" pitchFamily="18" charset="0"/>
                <a:cs typeface="Times New Roman" panose="02020603050405020304" pitchFamily="18" charset="0"/>
              </a:rPr>
              <a:t>This system of leadership, which was run by a Muslim ruler, became known as a caliphate</a:t>
            </a:r>
          </a:p>
          <a:p>
            <a:r>
              <a:rPr lang="en-US" dirty="0" smtClean="0">
                <a:latin typeface="Times New Roman" panose="02020603050405020304" pitchFamily="18" charset="0"/>
                <a:cs typeface="Times New Roman" panose="02020603050405020304" pitchFamily="18" charset="0"/>
              </a:rPr>
              <a:t>Abu Bakr was the first caliph. He was Muhammad’s father-in-law and close friend</a:t>
            </a:r>
          </a:p>
          <a:p>
            <a:r>
              <a:rPr lang="en-US" dirty="0" smtClean="0">
                <a:latin typeface="Times New Roman" panose="02020603050405020304" pitchFamily="18" charset="0"/>
                <a:cs typeface="Times New Roman" panose="02020603050405020304" pitchFamily="18" charset="0"/>
              </a:rPr>
              <a:t>Abu Bakr later died two years after his election to the post</a:t>
            </a:r>
          </a:p>
          <a:p>
            <a:r>
              <a:rPr lang="en-US" dirty="0" smtClean="0">
                <a:latin typeface="Times New Roman" panose="02020603050405020304" pitchFamily="18" charset="0"/>
                <a:cs typeface="Times New Roman" panose="02020603050405020304" pitchFamily="18" charset="0"/>
              </a:rPr>
              <a:t>He was succeeded in 634 by caliph Umar, another father-in-law of Muhammad</a:t>
            </a:r>
          </a:p>
        </p:txBody>
      </p:sp>
    </p:spTree>
    <p:extLst>
      <p:ext uri="{BB962C8B-B14F-4D97-AF65-F5344CB8AC3E}">
        <p14:creationId xmlns:p14="http://schemas.microsoft.com/office/powerpoint/2010/main" val="1120542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CALIPHATE SYSTEM</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Umar was assassinated six years after being named caliph</a:t>
            </a:r>
          </a:p>
          <a:p>
            <a:r>
              <a:rPr lang="en-US" dirty="0" err="1" smtClean="0">
                <a:latin typeface="Times New Roman" panose="02020603050405020304" pitchFamily="18" charset="0"/>
                <a:cs typeface="Times New Roman" panose="02020603050405020304" pitchFamily="18" charset="0"/>
              </a:rPr>
              <a:t>Uthman</a:t>
            </a:r>
            <a:r>
              <a:rPr lang="en-US" dirty="0" smtClean="0">
                <a:latin typeface="Times New Roman" panose="02020603050405020304" pitchFamily="18" charset="0"/>
                <a:cs typeface="Times New Roman" panose="02020603050405020304" pitchFamily="18" charset="0"/>
              </a:rPr>
              <a:t>, Muhammad’s son-in-law, took the role</a:t>
            </a:r>
          </a:p>
          <a:p>
            <a:r>
              <a:rPr lang="en-US" dirty="0" err="1" smtClean="0">
                <a:latin typeface="Times New Roman" panose="02020603050405020304" pitchFamily="18" charset="0"/>
                <a:cs typeface="Times New Roman" panose="02020603050405020304" pitchFamily="18" charset="0"/>
              </a:rPr>
              <a:t>Uthman</a:t>
            </a:r>
            <a:r>
              <a:rPr lang="en-US" dirty="0" smtClean="0">
                <a:latin typeface="Times New Roman" panose="02020603050405020304" pitchFamily="18" charset="0"/>
                <a:cs typeface="Times New Roman" panose="02020603050405020304" pitchFamily="18" charset="0"/>
              </a:rPr>
              <a:t> was also killed, and Ali, Muhammad’s cousin and son-in-law, was selected as the next caliph</a:t>
            </a:r>
          </a:p>
          <a:p>
            <a:r>
              <a:rPr lang="en-US" dirty="0" smtClean="0">
                <a:latin typeface="Times New Roman" panose="02020603050405020304" pitchFamily="18" charset="0"/>
                <a:cs typeface="Times New Roman" panose="02020603050405020304" pitchFamily="18" charset="0"/>
              </a:rPr>
              <a:t>During this reign of caliphs, Arab Muslims conquered large regions in the Middle East and also parts of Africa and Asia</a:t>
            </a:r>
          </a:p>
          <a:p>
            <a:r>
              <a:rPr lang="en-US" dirty="0" smtClean="0">
                <a:latin typeface="Times New Roman" panose="02020603050405020304" pitchFamily="18" charset="0"/>
                <a:cs typeface="Times New Roman" panose="02020603050405020304" pitchFamily="18" charset="0"/>
              </a:rPr>
              <a:t>This system lasted for centuries and eventually evolved into the Ottoman Empire </a:t>
            </a:r>
          </a:p>
        </p:txBody>
      </p:sp>
    </p:spTree>
    <p:extLst>
      <p:ext uri="{BB962C8B-B14F-4D97-AF65-F5344CB8AC3E}">
        <p14:creationId xmlns:p14="http://schemas.microsoft.com/office/powerpoint/2010/main" val="662261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LATER DEVELOPMENTS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20000"/>
          </a:bodyPr>
          <a:lstStyle/>
          <a:p>
            <a:r>
              <a:rPr lang="en-US" sz="2400" dirty="0" smtClean="0">
                <a:latin typeface="Times New Roman" panose="02020603050405020304" pitchFamily="18" charset="0"/>
                <a:cs typeface="Times New Roman" panose="02020603050405020304" pitchFamily="18" charset="0"/>
              </a:rPr>
              <a:t>When Muhammad died, there was discussions on who would replace him as a leader</a:t>
            </a:r>
          </a:p>
          <a:p>
            <a:r>
              <a:rPr lang="en-US" sz="2400" dirty="0" smtClean="0">
                <a:latin typeface="Times New Roman" panose="02020603050405020304" pitchFamily="18" charset="0"/>
                <a:cs typeface="Times New Roman" panose="02020603050405020304" pitchFamily="18" charset="0"/>
              </a:rPr>
              <a:t>This led to schism in Islam, and two major sects emerged: the Sunnis and the Shiites</a:t>
            </a:r>
          </a:p>
          <a:p>
            <a:r>
              <a:rPr lang="en-US" sz="2400" dirty="0" smtClean="0">
                <a:latin typeface="Times New Roman" panose="02020603050405020304" pitchFamily="18" charset="0"/>
                <a:cs typeface="Times New Roman" panose="02020603050405020304" pitchFamily="18" charset="0"/>
              </a:rPr>
              <a:t>Sunnis make up nearly 90% of Muslims worldwide. They believe that the first four caliphs were the true successors of Muhammad</a:t>
            </a:r>
          </a:p>
          <a:p>
            <a:r>
              <a:rPr lang="en-US" sz="2400" dirty="0" smtClean="0">
                <a:latin typeface="Times New Roman" panose="02020603050405020304" pitchFamily="18" charset="0"/>
                <a:cs typeface="Times New Roman" panose="02020603050405020304" pitchFamily="18" charset="0"/>
              </a:rPr>
              <a:t>Shiite Muslims accept that only caliph Ali and his descendants are the real successors Muhammad  </a:t>
            </a:r>
          </a:p>
          <a:p>
            <a:r>
              <a:rPr lang="en-US" sz="2400" dirty="0" smtClean="0">
                <a:latin typeface="Times New Roman" panose="02020603050405020304" pitchFamily="18" charset="0"/>
                <a:cs typeface="Times New Roman" panose="02020603050405020304" pitchFamily="18" charset="0"/>
              </a:rPr>
              <a:t>Today, they are spread considerably in areas like Iran, Iraq and Syria</a:t>
            </a:r>
          </a:p>
          <a:p>
            <a:r>
              <a:rPr lang="en-US" sz="2400" dirty="0" smtClean="0">
                <a:latin typeface="Times New Roman" panose="02020603050405020304" pitchFamily="18" charset="0"/>
                <a:cs typeface="Times New Roman" panose="02020603050405020304" pitchFamily="18" charset="0"/>
              </a:rPr>
              <a:t>Other types of Muslims include Wahhabi, </a:t>
            </a:r>
            <a:r>
              <a:rPr lang="en-US" sz="2400" dirty="0" err="1" smtClean="0">
                <a:latin typeface="Times New Roman" panose="02020603050405020304" pitchFamily="18" charset="0"/>
                <a:cs typeface="Times New Roman" panose="02020603050405020304" pitchFamily="18" charset="0"/>
              </a:rPr>
              <a:t>Alawite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Kharijites</a:t>
            </a:r>
            <a:r>
              <a:rPr lang="en-US" sz="2400" dirty="0" smtClean="0">
                <a:latin typeface="Times New Roman" panose="02020603050405020304" pitchFamily="18" charset="0"/>
                <a:cs typeface="Times New Roman" panose="02020603050405020304" pitchFamily="18" charset="0"/>
              </a:rPr>
              <a:t> and Nation of Islam</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7422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THE QURAN</a:t>
            </a:r>
            <a:endParaRPr lang="en-US" dirty="0">
              <a:latin typeface="Times New Roman" panose="02020603050405020304" pitchFamily="18" charset="0"/>
              <a:cs typeface="Times New Roman" panose="02020603050405020304" pitchFamily="18" charset="0"/>
            </a:endParaRPr>
          </a:p>
        </p:txBody>
      </p:sp>
      <p:pic>
        <p:nvPicPr>
          <p:cNvPr id="7" name="Picture Placeholder 6"/>
          <p:cNvPicPr>
            <a:picLocks noGrp="1" noChangeAspect="1"/>
          </p:cNvPicPr>
          <p:nvPr>
            <p:ph type="pic" idx="1"/>
          </p:nvPr>
        </p:nvPicPr>
        <p:blipFill>
          <a:blip r:embed="rId2">
            <a:extLst>
              <a:ext uri="{28A0092B-C50C-407E-A947-70E740481C1C}">
                <a14:useLocalDpi xmlns:a14="http://schemas.microsoft.com/office/drawing/2010/main" val="0"/>
              </a:ext>
            </a:extLst>
          </a:blip>
          <a:srcRect t="21944" b="21944"/>
          <a:stretch>
            <a:fillRect/>
          </a:stretch>
        </p:blipFill>
        <p:spPr>
          <a:xfrm>
            <a:off x="5183188" y="285751"/>
            <a:ext cx="6172200" cy="5928518"/>
          </a:xfrm>
        </p:spPr>
      </p:pic>
      <p:sp>
        <p:nvSpPr>
          <p:cNvPr id="4" name="Text Placeholder 3"/>
          <p:cNvSpPr>
            <a:spLocks noGrp="1"/>
          </p:cNvSpPr>
          <p:nvPr>
            <p:ph type="body" sz="half" idx="2"/>
          </p:nvPr>
        </p:nvSpPr>
        <p:spPr/>
        <p:txBody>
          <a:bodyPr>
            <a:normAutofit fontScale="70000" lnSpcReduction="20000"/>
          </a:bodyPr>
          <a:lstStyle/>
          <a:p>
            <a:r>
              <a:rPr lang="en-US" sz="2000" dirty="0" smtClean="0">
                <a:latin typeface="Times New Roman" panose="02020603050405020304" pitchFamily="18" charset="0"/>
                <a:cs typeface="Times New Roman" panose="02020603050405020304" pitchFamily="18" charset="0"/>
              </a:rPr>
              <a:t>The Quran is considered the most important holy book among Muslims</a:t>
            </a:r>
          </a:p>
          <a:p>
            <a:r>
              <a:rPr lang="en-US" sz="2000" dirty="0" smtClean="0">
                <a:latin typeface="Times New Roman" panose="02020603050405020304" pitchFamily="18" charset="0"/>
                <a:cs typeface="Times New Roman" panose="02020603050405020304" pitchFamily="18" charset="0"/>
              </a:rPr>
              <a:t>It represents the major source of divine guidance for every Muslim</a:t>
            </a:r>
          </a:p>
          <a:p>
            <a:r>
              <a:rPr lang="en-US" sz="2000" dirty="0" smtClean="0">
                <a:latin typeface="Times New Roman" panose="02020603050405020304" pitchFamily="18" charset="0"/>
                <a:cs typeface="Times New Roman" panose="02020603050405020304" pitchFamily="18" charset="0"/>
              </a:rPr>
              <a:t>Most Muslims believe that Muhammad’s scribes wrote down his words, which is the Quran</a:t>
            </a:r>
            <a:endParaRPr lang="en-US" sz="2000" dirty="0">
              <a:latin typeface="Times New Roman" panose="02020603050405020304" pitchFamily="18" charset="0"/>
              <a:cs typeface="Times New Roman" panose="02020603050405020304" pitchFamily="18" charset="0"/>
            </a:endParaRPr>
          </a:p>
        </p:txBody>
      </p:sp>
      <p:sp>
        <p:nvSpPr>
          <p:cNvPr id="5" name="Picture Placeholder 2"/>
          <p:cNvSpPr txBox="1">
            <a:spLocks/>
          </p:cNvSpPr>
          <p:nvPr/>
        </p:nvSpPr>
        <p:spPr>
          <a:xfrm>
            <a:off x="5183188" y="995363"/>
            <a:ext cx="6172200" cy="4873625"/>
          </a:xfrm>
          <a:prstGeom prst="rect">
            <a:avLst/>
          </a:prstGeom>
        </p:spPr>
      </p:sp>
      <p:sp>
        <p:nvSpPr>
          <p:cNvPr id="6" name="Picture Placeholder 2"/>
          <p:cNvSpPr txBox="1">
            <a:spLocks/>
          </p:cNvSpPr>
          <p:nvPr/>
        </p:nvSpPr>
        <p:spPr>
          <a:xfrm>
            <a:off x="5335588" y="1147763"/>
            <a:ext cx="6172200" cy="4873625"/>
          </a:xfrm>
          <a:prstGeom prst="rect">
            <a:avLst/>
          </a:prstGeom>
        </p:spPr>
      </p:sp>
    </p:spTree>
    <p:extLst>
      <p:ext uri="{BB962C8B-B14F-4D97-AF65-F5344CB8AC3E}">
        <p14:creationId xmlns:p14="http://schemas.microsoft.com/office/powerpoint/2010/main" val="27650067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THE HADITH</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These are a collection of traditions containing sayings of the prophet Muhammad</a:t>
            </a:r>
          </a:p>
          <a:p>
            <a:r>
              <a:rPr lang="en-US" sz="2000" dirty="0" smtClean="0">
                <a:latin typeface="Times New Roman" panose="02020603050405020304" pitchFamily="18" charset="0"/>
                <a:cs typeface="Times New Roman" panose="02020603050405020304" pitchFamily="18" charset="0"/>
              </a:rPr>
              <a:t>They are considered to constitute the major source of guidance for Muslims apart form the Quran</a:t>
            </a:r>
          </a:p>
          <a:p>
            <a:r>
              <a:rPr lang="en-US" sz="2000" dirty="0" smtClean="0">
                <a:latin typeface="Times New Roman" panose="02020603050405020304" pitchFamily="18" charset="0"/>
                <a:cs typeface="Times New Roman" panose="02020603050405020304" pitchFamily="18" charset="0"/>
              </a:rPr>
              <a:t>The most authentic collections of the prophet's sayings include </a:t>
            </a:r>
            <a:r>
              <a:rPr lang="en-US" sz="2000" dirty="0" err="1" smtClean="0">
                <a:latin typeface="Times New Roman" panose="02020603050405020304" pitchFamily="18" charset="0"/>
                <a:cs typeface="Times New Roman" panose="02020603050405020304" pitchFamily="18" charset="0"/>
              </a:rPr>
              <a:t>Sahih</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Bukhari</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Sahih</a:t>
            </a:r>
            <a:r>
              <a:rPr lang="en-US" sz="2000" dirty="0" smtClean="0">
                <a:latin typeface="Times New Roman" panose="02020603050405020304" pitchFamily="18" charset="0"/>
                <a:cs typeface="Times New Roman" panose="02020603050405020304" pitchFamily="18" charset="0"/>
              </a:rPr>
              <a:t> Muslim, and </a:t>
            </a:r>
            <a:r>
              <a:rPr lang="en-US" sz="2000" dirty="0" err="1" smtClean="0">
                <a:latin typeface="Times New Roman" panose="02020603050405020304" pitchFamily="18" charset="0"/>
                <a:cs typeface="Times New Roman" panose="02020603050405020304" pitchFamily="18" charset="0"/>
              </a:rPr>
              <a:t>Sunan</a:t>
            </a:r>
            <a:r>
              <a:rPr lang="en-US" sz="2000" dirty="0" smtClean="0">
                <a:latin typeface="Times New Roman" panose="02020603050405020304" pitchFamily="18" charset="0"/>
                <a:cs typeface="Times New Roman" panose="02020603050405020304" pitchFamily="18" charset="0"/>
              </a:rPr>
              <a:t> Abu </a:t>
            </a:r>
            <a:r>
              <a:rPr lang="en-US" sz="2000" dirty="0" err="1" smtClean="0">
                <a:latin typeface="Times New Roman" panose="02020603050405020304" pitchFamily="18" charset="0"/>
                <a:cs typeface="Times New Roman" panose="02020603050405020304" pitchFamily="18" charset="0"/>
              </a:rPr>
              <a:t>Dawud</a:t>
            </a:r>
            <a:r>
              <a:rPr lang="en-US" sz="2000" dirty="0" smtClean="0">
                <a:latin typeface="Times New Roman" panose="02020603050405020304" pitchFamily="18" charset="0"/>
                <a:cs typeface="Times New Roman" panose="02020603050405020304" pitchFamily="18" charset="0"/>
              </a:rPr>
              <a:t> </a:t>
            </a:r>
          </a:p>
          <a:p>
            <a:r>
              <a:rPr lang="en-US" sz="2000" dirty="0" smtClean="0">
                <a:latin typeface="Times New Roman" panose="02020603050405020304" pitchFamily="18" charset="0"/>
                <a:cs typeface="Times New Roman" panose="02020603050405020304" pitchFamily="18" charset="0"/>
              </a:rPr>
              <a:t>Hadiths gives an in-depth process for every step of prayers form start to finish</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4735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THE SHARIA LAW AND MUSLIM HOLIDAYS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Sharia law is Islam’s legal system</a:t>
            </a:r>
          </a:p>
          <a:p>
            <a:r>
              <a:rPr lang="en-US" dirty="0" smtClean="0">
                <a:latin typeface="Times New Roman" panose="02020603050405020304" pitchFamily="18" charset="0"/>
                <a:cs typeface="Times New Roman" panose="02020603050405020304" pitchFamily="18" charset="0"/>
              </a:rPr>
              <a:t>It directs Muslims on how they live in every aspects of their lives</a:t>
            </a:r>
          </a:p>
          <a:p>
            <a:r>
              <a:rPr lang="en-US" dirty="0" smtClean="0">
                <a:latin typeface="Times New Roman" panose="02020603050405020304" pitchFamily="18" charset="0"/>
                <a:cs typeface="Times New Roman" panose="02020603050405020304" pitchFamily="18" charset="0"/>
              </a:rPr>
              <a:t>The law requires women to dress modestly</a:t>
            </a:r>
          </a:p>
          <a:p>
            <a:r>
              <a:rPr lang="en-US" dirty="0" smtClean="0">
                <a:latin typeface="Times New Roman" panose="02020603050405020304" pitchFamily="18" charset="0"/>
                <a:cs typeface="Times New Roman" panose="02020603050405020304" pitchFamily="18" charset="0"/>
              </a:rPr>
              <a:t>The law also details marriage guidelines and other moral principles for Muslims</a:t>
            </a:r>
          </a:p>
          <a:p>
            <a:r>
              <a:rPr lang="en-US" dirty="0" smtClean="0">
                <a:latin typeface="Times New Roman" panose="02020603050405020304" pitchFamily="18" charset="0"/>
                <a:cs typeface="Times New Roman" panose="02020603050405020304" pitchFamily="18" charset="0"/>
              </a:rPr>
              <a:t>Crimes are punished using this law</a:t>
            </a:r>
          </a:p>
          <a:p>
            <a:r>
              <a:rPr lang="en-US" dirty="0" smtClean="0">
                <a:latin typeface="Times New Roman" panose="02020603050405020304" pitchFamily="18" charset="0"/>
                <a:cs typeface="Times New Roman" panose="02020603050405020304" pitchFamily="18" charset="0"/>
              </a:rPr>
              <a:t>The two major Muslim holidays are </a:t>
            </a:r>
            <a:r>
              <a:rPr lang="en-US" dirty="0" err="1" smtClean="0">
                <a:latin typeface="Times New Roman" panose="02020603050405020304" pitchFamily="18" charset="0"/>
                <a:cs typeface="Times New Roman" panose="02020603050405020304" pitchFamily="18" charset="0"/>
              </a:rPr>
              <a:t>Eid</a:t>
            </a:r>
            <a:r>
              <a:rPr lang="en-US" dirty="0" smtClean="0">
                <a:latin typeface="Times New Roman" panose="02020603050405020304" pitchFamily="18" charset="0"/>
                <a:cs typeface="Times New Roman" panose="02020603050405020304" pitchFamily="18" charset="0"/>
              </a:rPr>
              <a:t> al </a:t>
            </a:r>
            <a:r>
              <a:rPr lang="en-US" dirty="0" err="1" smtClean="0">
                <a:latin typeface="Times New Roman" panose="02020603050405020304" pitchFamily="18" charset="0"/>
                <a:cs typeface="Times New Roman" panose="02020603050405020304" pitchFamily="18" charset="0"/>
              </a:rPr>
              <a:t>Adha</a:t>
            </a:r>
            <a:r>
              <a:rPr lang="en-US" dirty="0" smtClean="0">
                <a:latin typeface="Times New Roman" panose="02020603050405020304" pitchFamily="18" charset="0"/>
                <a:cs typeface="Times New Roman" panose="02020603050405020304" pitchFamily="18" charset="0"/>
              </a:rPr>
              <a:t> and </a:t>
            </a:r>
            <a:r>
              <a:rPr lang="en-US" dirty="0" err="1" smtClean="0">
                <a:latin typeface="Times New Roman" panose="02020603050405020304" pitchFamily="18" charset="0"/>
                <a:cs typeface="Times New Roman" panose="02020603050405020304" pitchFamily="18" charset="0"/>
              </a:rPr>
              <a:t>Eid</a:t>
            </a:r>
            <a:r>
              <a:rPr lang="en-US" dirty="0" smtClean="0">
                <a:latin typeface="Times New Roman" panose="02020603050405020304" pitchFamily="18" charset="0"/>
                <a:cs typeface="Times New Roman" panose="02020603050405020304" pitchFamily="18" charset="0"/>
              </a:rPr>
              <a:t> al-</a:t>
            </a:r>
            <a:r>
              <a:rPr lang="en-US" dirty="0" err="1" smtClean="0">
                <a:latin typeface="Times New Roman" panose="02020603050405020304" pitchFamily="18" charset="0"/>
                <a:cs typeface="Times New Roman" panose="02020603050405020304" pitchFamily="18" charset="0"/>
              </a:rPr>
              <a:t>Fitr</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Muslims also celebrate other holidays such as the Islamic New Year and the birth of Muhammad</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191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latin typeface="Times New Roman" panose="02020603050405020304" pitchFamily="18" charset="0"/>
                <a:cs typeface="Times New Roman" panose="02020603050405020304" pitchFamily="18" charset="0"/>
              </a:rPr>
              <a:t>CONTRIBUTIONS OF ISLAMIC HISTORY TO THE WORLD’S HISTORY</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anose="02020603050405020304" pitchFamily="18" charset="0"/>
                <a:cs typeface="Times New Roman" panose="02020603050405020304" pitchFamily="18" charset="0"/>
              </a:rPr>
              <a:t>The world’s history also leans towards the contributions made by Muslims in civilization</a:t>
            </a:r>
          </a:p>
          <a:p>
            <a:r>
              <a:rPr lang="en-US" dirty="0" smtClean="0">
                <a:latin typeface="Times New Roman" panose="02020603050405020304" pitchFamily="18" charset="0"/>
                <a:cs typeface="Times New Roman" panose="02020603050405020304" pitchFamily="18" charset="0"/>
              </a:rPr>
              <a:t>Muslims contributed to education in the world through construction of universities such as Al-</a:t>
            </a:r>
            <a:r>
              <a:rPr lang="en-US" dirty="0" err="1" smtClean="0">
                <a:latin typeface="Times New Roman" panose="02020603050405020304" pitchFamily="18" charset="0"/>
                <a:cs typeface="Times New Roman" panose="02020603050405020304" pitchFamily="18" charset="0"/>
              </a:rPr>
              <a:t>Zaytuna</a:t>
            </a:r>
            <a:r>
              <a:rPr lang="en-US" dirty="0" smtClean="0">
                <a:latin typeface="Times New Roman" panose="02020603050405020304" pitchFamily="18" charset="0"/>
                <a:cs typeface="Times New Roman" panose="02020603050405020304" pitchFamily="18" charset="0"/>
              </a:rPr>
              <a:t> in Tunis</a:t>
            </a:r>
          </a:p>
          <a:p>
            <a:r>
              <a:rPr lang="en-US" dirty="0" smtClean="0">
                <a:latin typeface="Times New Roman" panose="02020603050405020304" pitchFamily="18" charset="0"/>
                <a:cs typeface="Times New Roman" panose="02020603050405020304" pitchFamily="18" charset="0"/>
              </a:rPr>
              <a:t>Muslims also prioritize the establishment of hospitals to take care of the sick and the needy</a:t>
            </a:r>
          </a:p>
          <a:p>
            <a:r>
              <a:rPr lang="en-US" dirty="0" smtClean="0">
                <a:latin typeface="Times New Roman" panose="02020603050405020304" pitchFamily="18" charset="0"/>
                <a:cs typeface="Times New Roman" panose="02020603050405020304" pitchFamily="18" charset="0"/>
              </a:rPr>
              <a:t>Physicians in Muslim world also helped to write pieces that were considered relevant in European medical world</a:t>
            </a:r>
          </a:p>
          <a:p>
            <a:r>
              <a:rPr lang="en-US" dirty="0" smtClean="0">
                <a:latin typeface="Times New Roman" panose="02020603050405020304" pitchFamily="18" charset="0"/>
                <a:cs typeface="Times New Roman" panose="02020603050405020304" pitchFamily="18" charset="0"/>
              </a:rPr>
              <a:t>Muslims scholars also invented the science of chemistry which is still used in the modern world</a:t>
            </a:r>
          </a:p>
        </p:txBody>
      </p:sp>
    </p:spTree>
    <p:extLst>
      <p:ext uri="{BB962C8B-B14F-4D97-AF65-F5344CB8AC3E}">
        <p14:creationId xmlns:p14="http://schemas.microsoft.com/office/powerpoint/2010/main" val="3059401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BIBLIOGRAPHY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934483"/>
            <a:ext cx="11070771" cy="8798832"/>
          </a:xfrm>
        </p:spPr>
        <p:txBody>
          <a:bodyPr>
            <a:normAutofit fontScale="25000" lnSpcReduction="20000"/>
          </a:bodyPr>
          <a:lstStyle/>
          <a:p>
            <a:pPr marL="0" marR="0">
              <a:spcBef>
                <a:spcPts val="900"/>
              </a:spcBef>
              <a:spcAft>
                <a:spcPts val="900"/>
              </a:spcAft>
            </a:pPr>
            <a:r>
              <a:rPr lang="en-US" b="1" dirty="0">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Reza aslant. “No god but God: the origins, evolution, and future of Islam”. New York, Random house 2005.</a:t>
            </a:r>
            <a:endParaRPr lang="en-US" sz="3200" dirty="0">
              <a:latin typeface="Times New Roman" panose="02020603050405020304" pitchFamily="18" charset="0"/>
              <a:ea typeface="MS Mincho" panose="02020609040205080304" pitchFamily="49" charset="-128"/>
              <a:cs typeface="Times New Roman" panose="02020603050405020304" pitchFamily="18" charset="0"/>
            </a:endParaRPr>
          </a:p>
          <a:p>
            <a:pPr marL="0" marR="0">
              <a:spcBef>
                <a:spcPts val="900"/>
              </a:spcBef>
              <a:spcAft>
                <a:spcPts val="900"/>
              </a:spcAft>
            </a:pPr>
            <a:r>
              <a:rPr lang="en-US" sz="7200" dirty="0">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This book depicted about the significance of Islam in our standard lives. Muslims trusted that there is no God other than Allah. The historical backdrop of Islam is worried to the financial, political, social and also the social improvements of the human progress of Islam. The greater part of the students of history trusted that the Islam was begun in Medina and Mecca in the seventh century. The Islamic domain was at first reached out from the western Iberia to the present eastern Indus stream. Fate of Islam is additionally brilliant in light of the fact that it is developing to an ever increasing extent.</a:t>
            </a:r>
            <a:endParaRPr lang="en-US" sz="7200" dirty="0">
              <a:latin typeface="Times New Roman" panose="02020603050405020304" pitchFamily="18" charset="0"/>
              <a:ea typeface="MS Mincho" panose="02020609040205080304" pitchFamily="49" charset="-128"/>
              <a:cs typeface="Times New Roman" panose="02020603050405020304" pitchFamily="18" charset="0"/>
            </a:endParaRPr>
          </a:p>
          <a:p>
            <a:pPr marL="0" marR="0">
              <a:spcBef>
                <a:spcPts val="900"/>
              </a:spcBef>
              <a:spcAft>
                <a:spcPts val="900"/>
              </a:spcAft>
            </a:pPr>
            <a:r>
              <a:rPr lang="en-US" sz="7200" b="1" dirty="0">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 </a:t>
            </a:r>
            <a:endParaRPr lang="en-US" sz="7200" dirty="0">
              <a:latin typeface="Times New Roman" panose="02020603050405020304" pitchFamily="18" charset="0"/>
              <a:ea typeface="MS Mincho" panose="02020609040205080304" pitchFamily="49" charset="-128"/>
              <a:cs typeface="Times New Roman" panose="02020603050405020304" pitchFamily="18" charset="0"/>
            </a:endParaRPr>
          </a:p>
          <a:p>
            <a:pPr marL="0" marR="0">
              <a:spcBef>
                <a:spcPts val="900"/>
              </a:spcBef>
              <a:spcAft>
                <a:spcPts val="900"/>
              </a:spcAft>
            </a:pPr>
            <a:r>
              <a:rPr lang="en-US" sz="7200" b="1" dirty="0">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Michael Kemper. The Soviet Discourse on the Origin and Class Character of Islam, 1923- 1933. Die Welt des </a:t>
            </a:r>
            <a:r>
              <a:rPr lang="en-US" sz="7200" b="1" dirty="0" err="1">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Islams</a:t>
            </a:r>
            <a:r>
              <a:rPr lang="en-US" sz="7200" b="1" dirty="0">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 49, no. 1 (2009): 1-48</a:t>
            </a:r>
            <a:endParaRPr lang="en-US" sz="7200" dirty="0">
              <a:latin typeface="Times New Roman" panose="02020603050405020304" pitchFamily="18" charset="0"/>
              <a:ea typeface="MS Mincho" panose="02020609040205080304" pitchFamily="49" charset="-128"/>
              <a:cs typeface="Times New Roman" panose="02020603050405020304" pitchFamily="18" charset="0"/>
            </a:endParaRPr>
          </a:p>
          <a:p>
            <a:pPr marL="0" marR="0">
              <a:spcBef>
                <a:spcPts val="900"/>
              </a:spcBef>
              <a:spcAft>
                <a:spcPts val="900"/>
              </a:spcAft>
            </a:pPr>
            <a:r>
              <a:rPr lang="en-US" sz="7200" dirty="0">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This diary portray about the general population recognition towards the beginning of Islam. A great many people have the conviction that the Islam was begun in the seventh century when individuals began to take upon the Islamic esteems as the ethical esteems for living their lives. Along these lines, Islamic conventions and qualities are having noteworthy significance in the life of Muslims. The Muslim takes after the tenets of Prophet Muhammad (S.A.W) for carrying on with the life and considers it as a guide for carrying on with a decent life. In this way, Islam and its esteems give Muslim individuals an exact and organized pathway which they need to take after for carrying on with their life.</a:t>
            </a:r>
            <a:endParaRPr lang="en-US" sz="7200" dirty="0">
              <a:latin typeface="Times New Roman" panose="02020603050405020304" pitchFamily="18" charset="0"/>
              <a:ea typeface="MS Mincho" panose="02020609040205080304" pitchFamily="49" charset="-128"/>
              <a:cs typeface="Times New Roman" panose="02020603050405020304" pitchFamily="18" charset="0"/>
            </a:endParaRPr>
          </a:p>
          <a:p>
            <a:pPr marL="0" marR="0">
              <a:spcBef>
                <a:spcPts val="900"/>
              </a:spcBef>
              <a:spcAft>
                <a:spcPts val="900"/>
              </a:spcAft>
            </a:pPr>
            <a:r>
              <a:rPr lang="en-US" sz="7200" dirty="0">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 </a:t>
            </a:r>
            <a:endParaRPr lang="en-US" sz="7200" dirty="0">
              <a:latin typeface="Times New Roman" panose="02020603050405020304" pitchFamily="18" charset="0"/>
              <a:ea typeface="MS Mincho" panose="02020609040205080304" pitchFamily="49" charset="-128"/>
              <a:cs typeface="Times New Roman" panose="02020603050405020304" pitchFamily="18" charset="0"/>
            </a:endParaRPr>
          </a:p>
          <a:p>
            <a:pPr marL="0" marR="0">
              <a:spcBef>
                <a:spcPts val="900"/>
              </a:spcBef>
              <a:spcAft>
                <a:spcPts val="900"/>
              </a:spcAft>
            </a:pPr>
            <a:r>
              <a:rPr lang="en-US" sz="7200" b="1" dirty="0" err="1">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Md</a:t>
            </a:r>
            <a:r>
              <a:rPr lang="en-US" sz="7200" b="1" dirty="0">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 </a:t>
            </a:r>
            <a:r>
              <a:rPr lang="en-US" sz="7200" b="1" dirty="0" err="1">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Rafiqul</a:t>
            </a:r>
            <a:r>
              <a:rPr lang="en-US" sz="7200" b="1" dirty="0">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 Islam. Origin of the regional stress field along the </a:t>
            </a:r>
            <a:r>
              <a:rPr lang="en-US" sz="7200" b="1" dirty="0" err="1">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Liquine-Ofqui</a:t>
            </a:r>
            <a:r>
              <a:rPr lang="en-US" sz="7200" b="1" dirty="0">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 Fault Zone (LOFZ), Southern Chilean Andes by means of FE simulation. Journal of Mountain Science, v6 n1 (200903): 1-13</a:t>
            </a:r>
            <a:endParaRPr lang="en-US" sz="7200" dirty="0">
              <a:latin typeface="Times New Roman" panose="02020603050405020304" pitchFamily="18" charset="0"/>
              <a:ea typeface="MS Mincho" panose="02020609040205080304" pitchFamily="49" charset="-128"/>
              <a:cs typeface="Times New Roman" panose="02020603050405020304" pitchFamily="18" charset="0"/>
            </a:endParaRPr>
          </a:p>
          <a:p>
            <a:pPr marL="0" marR="0">
              <a:spcBef>
                <a:spcPts val="900"/>
              </a:spcBef>
              <a:spcAft>
                <a:spcPts val="900"/>
              </a:spcAft>
            </a:pPr>
            <a:r>
              <a:rPr lang="en-US" sz="7200" dirty="0">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 </a:t>
            </a:r>
            <a:endParaRPr lang="en-US" sz="7200" dirty="0">
              <a:latin typeface="Times New Roman" panose="02020603050405020304" pitchFamily="18" charset="0"/>
              <a:ea typeface="MS Mincho" panose="02020609040205080304" pitchFamily="49" charset="-128"/>
              <a:cs typeface="Times New Roman" panose="02020603050405020304" pitchFamily="18" charset="0"/>
            </a:endParaRPr>
          </a:p>
          <a:p>
            <a:pPr marL="0" marR="0">
              <a:spcBef>
                <a:spcPts val="900"/>
              </a:spcBef>
              <a:spcAft>
                <a:spcPts val="900"/>
              </a:spcAft>
            </a:pPr>
            <a:r>
              <a:rPr lang="en-US" sz="7200" dirty="0">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This diary depict about the source in new point of view as far as encouraging individuals. Toward the begin, this religion was led by the </a:t>
            </a:r>
            <a:r>
              <a:rPr lang="en-US" sz="7200" dirty="0" err="1">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Umayyads</a:t>
            </a:r>
            <a:r>
              <a:rPr lang="en-US" sz="7200" dirty="0">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 </a:t>
            </a:r>
            <a:r>
              <a:rPr lang="en-US" sz="7200" dirty="0" err="1">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Fatimids</a:t>
            </a:r>
            <a:r>
              <a:rPr lang="en-US" sz="7200" dirty="0">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 Abbasids, and furthermore </a:t>
            </a:r>
            <a:r>
              <a:rPr lang="en-US" sz="7200" dirty="0" err="1">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Mamluks</a:t>
            </a:r>
            <a:r>
              <a:rPr lang="en-US" sz="7200" dirty="0">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 In this manner, the Islamic human advancement likewise offered ascend to numerous essential focuses of science and culture. This likewise delivered remarkable religious individuals, specialists, stargazers, scholars and mathematicians amid the prior Golden Age of Islam. The source of Islam likewise delivers distinctive angles in Technology. Likewise, extraordinary new strategies for innovations were produced by numerous researchers.</a:t>
            </a:r>
            <a:endParaRPr lang="en-US" sz="7200" dirty="0">
              <a:latin typeface="Times New Roman" panose="02020603050405020304" pitchFamily="18" charset="0"/>
              <a:ea typeface="MS Mincho" panose="02020609040205080304" pitchFamily="49" charset="-128"/>
              <a:cs typeface="Times New Roman" panose="02020603050405020304" pitchFamily="18" charset="0"/>
            </a:endParaRPr>
          </a:p>
          <a:p>
            <a:pPr marL="0" marR="0">
              <a:spcBef>
                <a:spcPts val="900"/>
              </a:spcBef>
              <a:spcAft>
                <a:spcPts val="900"/>
              </a:spcAft>
            </a:pPr>
            <a:r>
              <a:rPr lang="en-US" sz="7200" dirty="0">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 </a:t>
            </a:r>
            <a:endParaRPr lang="en-US" sz="7200" dirty="0">
              <a:latin typeface="Times New Roman" panose="02020603050405020304" pitchFamily="18" charset="0"/>
              <a:ea typeface="MS Mincho" panose="02020609040205080304" pitchFamily="49" charset="-128"/>
              <a:cs typeface="Times New Roman" panose="02020603050405020304" pitchFamily="18" charset="0"/>
            </a:endParaRPr>
          </a:p>
          <a:p>
            <a:pPr marL="0" marR="0">
              <a:spcBef>
                <a:spcPts val="900"/>
              </a:spcBef>
              <a:spcAft>
                <a:spcPts val="900"/>
              </a:spcAft>
            </a:pPr>
            <a:r>
              <a:rPr lang="en-US" sz="7200" b="1" dirty="0">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Ian Holm, Michael Arnaud. The five pillars of Islam. Princeton, NJ : Films for the Humanities &amp; Sciences, [2004]</a:t>
            </a:r>
            <a:endParaRPr lang="en-US" sz="7200" dirty="0">
              <a:latin typeface="Times New Roman" panose="02020603050405020304" pitchFamily="18" charset="0"/>
              <a:ea typeface="MS Mincho" panose="02020609040205080304" pitchFamily="49" charset="-128"/>
              <a:cs typeface="Times New Roman" panose="02020603050405020304" pitchFamily="18" charset="0"/>
            </a:endParaRPr>
          </a:p>
          <a:p>
            <a:pPr marL="0" marR="0">
              <a:spcBef>
                <a:spcPts val="900"/>
              </a:spcBef>
              <a:spcAft>
                <a:spcPts val="900"/>
              </a:spcAft>
            </a:pPr>
            <a:r>
              <a:rPr lang="en-US" sz="7200" dirty="0">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The Muslims consider Quran as the unaltered, most critical and furthermore the last disclosure of God. Religious practices incorporate the five fundamental mainstays of Islam. A Muslim needs to acknowledge and</a:t>
            </a:r>
            <a:endParaRPr lang="en-US" sz="7200" dirty="0">
              <a:latin typeface="Times New Roman" panose="02020603050405020304" pitchFamily="18" charset="0"/>
              <a:ea typeface="MS Mincho" panose="02020609040205080304" pitchFamily="49" charset="-128"/>
              <a:cs typeface="Times New Roman" panose="02020603050405020304" pitchFamily="18" charset="0"/>
            </a:endParaRPr>
          </a:p>
          <a:p>
            <a:pPr marL="0" marR="0">
              <a:spcBef>
                <a:spcPts val="900"/>
              </a:spcBef>
              <a:spcAft>
                <a:spcPts val="900"/>
              </a:spcAft>
            </a:pPr>
            <a:r>
              <a:rPr lang="en-US" sz="7200" dirty="0">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 </a:t>
            </a:r>
            <a:endParaRPr lang="en-US" sz="7200" dirty="0">
              <a:latin typeface="Times New Roman" panose="02020603050405020304" pitchFamily="18" charset="0"/>
              <a:ea typeface="MS Mincho" panose="02020609040205080304" pitchFamily="49" charset="-128"/>
              <a:cs typeface="Times New Roman" panose="02020603050405020304" pitchFamily="18" charset="0"/>
            </a:endParaRPr>
          </a:p>
          <a:p>
            <a:pPr marL="0" marR="0">
              <a:spcBef>
                <a:spcPts val="900"/>
              </a:spcBef>
              <a:spcAft>
                <a:spcPts val="900"/>
              </a:spcAft>
            </a:pPr>
            <a:r>
              <a:rPr lang="en-US" sz="7200" dirty="0">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take after these five mainstays of Islam. Islam is an entire direction since it guarantees appropriate care and encased each subject of life. This religion has direction for nearly everybody on the planet.</a:t>
            </a:r>
            <a:endParaRPr lang="en-US" sz="7200" dirty="0">
              <a:latin typeface="Times New Roman" panose="02020603050405020304" pitchFamily="18" charset="0"/>
              <a:ea typeface="MS Mincho" panose="02020609040205080304" pitchFamily="49" charset="-128"/>
              <a:cs typeface="Times New Roman" panose="02020603050405020304" pitchFamily="18" charset="0"/>
            </a:endParaRPr>
          </a:p>
          <a:p>
            <a:pPr marL="0" marR="0">
              <a:spcBef>
                <a:spcPts val="900"/>
              </a:spcBef>
              <a:spcAft>
                <a:spcPts val="900"/>
              </a:spcAft>
            </a:pPr>
            <a:r>
              <a:rPr lang="en-US" sz="7200" dirty="0">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 </a:t>
            </a:r>
            <a:endParaRPr lang="en-US" sz="7200" dirty="0">
              <a:latin typeface="Times New Roman" panose="02020603050405020304" pitchFamily="18" charset="0"/>
              <a:ea typeface="MS Mincho" panose="02020609040205080304" pitchFamily="49" charset="-128"/>
              <a:cs typeface="Times New Roman" panose="02020603050405020304" pitchFamily="18" charset="0"/>
            </a:endParaRPr>
          </a:p>
          <a:p>
            <a:pPr marL="0" marR="0">
              <a:spcBef>
                <a:spcPts val="900"/>
              </a:spcBef>
              <a:spcAft>
                <a:spcPts val="900"/>
              </a:spcAft>
            </a:pPr>
            <a:r>
              <a:rPr lang="en-US" sz="7200" dirty="0">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The display was extremely astonishing. I watched a woman wearing cover and showing the Quran. The Islam guarantees each woman to wear cover before everybody on the planet. On the opposite side, Islam educates each man to regard ladies. Quran is the Holy book which has every one of the maxims of Allah. Each Muslim ought to take after the Quran in all parts of his day by day life since it has direction in all perspectives. In addition, individuals having a place with different religions can get direction from it too.</a:t>
            </a:r>
            <a:endParaRPr lang="en-US" sz="7200" dirty="0">
              <a:latin typeface="Times New Roman" panose="02020603050405020304" pitchFamily="18" charset="0"/>
              <a:ea typeface="MS Mincho" panose="02020609040205080304" pitchFamily="49" charset="-128"/>
              <a:cs typeface="Times New Roman" panose="02020603050405020304" pitchFamily="18" charset="0"/>
            </a:endParaRPr>
          </a:p>
          <a:p>
            <a:pPr marL="0" marR="0">
              <a:spcBef>
                <a:spcPts val="900"/>
              </a:spcBef>
              <a:spcAft>
                <a:spcPts val="900"/>
              </a:spcAft>
            </a:pPr>
            <a:r>
              <a:rPr lang="en-US" sz="7200" dirty="0">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 </a:t>
            </a:r>
            <a:endParaRPr lang="en-US" sz="7200" dirty="0">
              <a:latin typeface="Times New Roman" panose="02020603050405020304" pitchFamily="18" charset="0"/>
              <a:ea typeface="MS Mincho" panose="02020609040205080304" pitchFamily="49" charset="-128"/>
              <a:cs typeface="Times New Roman" panose="02020603050405020304" pitchFamily="18" charset="0"/>
            </a:endParaRPr>
          </a:p>
          <a:p>
            <a:pPr marL="0" marR="0">
              <a:spcBef>
                <a:spcPts val="900"/>
              </a:spcBef>
              <a:spcAft>
                <a:spcPts val="900"/>
              </a:spcAft>
            </a:pPr>
            <a:r>
              <a:rPr lang="en-US" sz="7200" b="1" dirty="0">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Steve York, Michael </a:t>
            </a:r>
            <a:r>
              <a:rPr lang="en-US" sz="7200" b="1" dirty="0" err="1">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Olmert</a:t>
            </a:r>
            <a:r>
              <a:rPr lang="en-US" sz="7200" b="1" dirty="0">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 Islam. Alexandria, Va. : PBS Video, 1991.</a:t>
            </a:r>
            <a:endParaRPr lang="en-US" sz="7200" dirty="0">
              <a:latin typeface="Times New Roman" panose="02020603050405020304" pitchFamily="18" charset="0"/>
              <a:ea typeface="MS Mincho" panose="02020609040205080304" pitchFamily="49" charset="-128"/>
              <a:cs typeface="Times New Roman" panose="02020603050405020304" pitchFamily="18" charset="0"/>
            </a:endParaRPr>
          </a:p>
          <a:p>
            <a:pPr marL="0" marR="0">
              <a:spcBef>
                <a:spcPts val="900"/>
              </a:spcBef>
              <a:spcAft>
                <a:spcPts val="900"/>
              </a:spcAft>
            </a:pPr>
            <a:r>
              <a:rPr lang="en-US" sz="7200" dirty="0">
                <a:solidFill>
                  <a:srgbClr val="2D3B45"/>
                </a:solidFill>
                <a:latin typeface="Times New Roman" panose="02020603050405020304" pitchFamily="18" charset="0"/>
                <a:ea typeface="MS Mincho" panose="02020609040205080304" pitchFamily="49" charset="-128"/>
                <a:cs typeface="Times New Roman" panose="02020603050405020304" pitchFamily="18" charset="0"/>
              </a:rPr>
              <a:t>Islam is a total and monotheistic religion in view of the Holy information of the Quran. For lecturing Islam, Muslim trusted that Allah sent a large number Prophets. For this present age He sent Muhammad (S.A.W), the most dearest Prophet of Allah, for direction, for lessons, for telling the Muslims the diverse amongst good and bad, to tell them to love Allah since He is the main Creator of this world. Along these lines, the Muslims trusted that the God is just a single, has no physical appearance and furthermore exceptional. This makes the reason for His reality is to revere God.</a:t>
            </a:r>
            <a:endParaRPr lang="en-US" sz="7200" dirty="0">
              <a:latin typeface="Times New Roman" panose="020206030504050203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7200" dirty="0">
                <a:latin typeface="Times New Roman" panose="02020603050405020304" pitchFamily="18" charset="0"/>
                <a:ea typeface="MS Mincho" panose="02020609040205080304" pitchFamily="49" charset="-128"/>
                <a:cs typeface="Times New Roman" panose="02020603050405020304" pitchFamily="18" charset="0"/>
              </a:rPr>
              <a:t> </a:t>
            </a:r>
          </a:p>
          <a:p>
            <a:endParaRPr lang="en-US" sz="7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00147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128</TotalTime>
  <Words>889</Words>
  <Application>Microsoft Office PowerPoint</Application>
  <PresentationFormat>Custom</PresentationFormat>
  <Paragraphs>85</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Ion Boardroom</vt:lpstr>
      <vt:lpstr>ISLAM RELIGION</vt:lpstr>
      <vt:lpstr>INTRODUCTION</vt:lpstr>
      <vt:lpstr>HISTORY OF ISLAM</vt:lpstr>
      <vt:lpstr>HIJRA</vt:lpstr>
      <vt:lpstr>ABU BAKR</vt:lpstr>
      <vt:lpstr>CALIPHATE SYSTEM</vt:lpstr>
      <vt:lpstr>LATER DEVELOPMENTS</vt:lpstr>
      <vt:lpstr>THE QURAN</vt:lpstr>
      <vt:lpstr>THE HADITH</vt:lpstr>
      <vt:lpstr>THE SHARIA LAW AND MUSLIM HOLIDAYS</vt:lpstr>
      <vt:lpstr>CONTRIBUTIONS OF ISLAMIC HISTORY TO THE WORLD’S HISTORY</vt:lpstr>
      <vt:lpstr>BIBLIOGRAPHY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ISLAM RELIGION</dc:title>
  <dc:creator>Aury</dc:creator>
  <cp:lastModifiedBy>vini</cp:lastModifiedBy>
  <cp:revision>21</cp:revision>
  <dcterms:created xsi:type="dcterms:W3CDTF">2018-04-29T19:02:50Z</dcterms:created>
  <dcterms:modified xsi:type="dcterms:W3CDTF">2018-04-30T05:08:51Z</dcterms:modified>
</cp:coreProperties>
</file>